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70" r:id="rId12"/>
    <p:sldId id="269" r:id="rId13"/>
    <p:sldId id="271" r:id="rId14"/>
    <p:sldId id="259" r:id="rId15"/>
    <p:sldId id="272" r:id="rId16"/>
    <p:sldId id="275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0EC2"/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-64008" y="6678239"/>
            <a:ext cx="7569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kern="1200" dirty="0" smtClean="0">
                <a:solidFill>
                  <a:srgbClr val="0070C0"/>
                </a:solidFill>
                <a:effectLst/>
                <a:latin typeface="Alexandra Zeferino One" pitchFamily="66" charset="0"/>
                <a:ea typeface="+mn-ea"/>
                <a:cs typeface="+mn-cs"/>
              </a:rPr>
              <a:t>© </a:t>
            </a:r>
            <a:r>
              <a:rPr lang="en-US" sz="1000" b="1" kern="1200" dirty="0" err="1" smtClean="0">
                <a:solidFill>
                  <a:srgbClr val="0070C0"/>
                </a:solidFill>
                <a:effectLst/>
                <a:latin typeface="Alexandra Zeferino One" pitchFamily="66" charset="0"/>
                <a:ea typeface="+mn-ea"/>
                <a:cs typeface="+mn-cs"/>
              </a:rPr>
              <a:t>FokinaLidia</a:t>
            </a:r>
            <a:endParaRPr lang="ru-RU" sz="1000" b="1" kern="1200" dirty="0">
              <a:solidFill>
                <a:srgbClr val="0070C0"/>
              </a:solidFill>
              <a:effectLst/>
              <a:latin typeface="Alexandra Zeferino One" pitchFamily="66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http://cdn.xl.thumbs.canstockphoto.com/canstock8696699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87500" y="369000"/>
            <a:ext cx="1714500" cy="157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 descr="http://www.renders-graphiques.fr/image/upload/normal/Eco-Elements--Water-Drops1-.png"/>
          <p:cNvPicPr>
            <a:picLocks noChangeAspect="1" noChangeArrowheads="1"/>
          </p:cNvPicPr>
          <p:nvPr userDrawn="1"/>
        </p:nvPicPr>
        <p:blipFill rotWithShape="1">
          <a:blip r:embed="rId2" cstate="email">
            <a:clrChange>
              <a:clrFrom>
                <a:srgbClr val="F1F9FD"/>
              </a:clrFrom>
              <a:clrTo>
                <a:srgbClr val="F1F9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3464" y="3789040"/>
            <a:ext cx="2676912" cy="2771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cdn.xl.thumbs.canstockphoto.com/canstock8696699.jpg"/>
          <p:cNvPicPr>
            <a:picLocks noChangeAspect="1" noChangeArrowheads="1"/>
          </p:cNvPicPr>
          <p:nvPr userDrawn="1"/>
        </p:nvPicPr>
        <p:blipFill rotWithShape="1">
          <a:blip r:embed="rId3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87500" y="369000"/>
            <a:ext cx="1714500" cy="157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https://cdn.vectorstock.com/i/thumbs/39,21/curled-corners-vector-13392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1687" y="5038587"/>
            <a:ext cx="1376663" cy="145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s://cdn.vectorstock.com/i/thumbs/39,21/curled-corners-vector-13392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1687" y="5038587"/>
            <a:ext cx="1376663" cy="145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img-fotki.yandex.ru/get/6000/155764624.3/0_798e3_7e4b98e5_XL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000" y="369000"/>
            <a:ext cx="1894947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8838000" y="2780928"/>
            <a:ext cx="306000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162000" y="189000"/>
            <a:ext cx="8820000" cy="6480000"/>
          </a:xfrm>
          <a:prstGeom prst="rect">
            <a:avLst/>
          </a:prstGeom>
          <a:noFill/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235614" y="264840"/>
            <a:ext cx="8672772" cy="6328320"/>
          </a:xfrm>
          <a:prstGeom prst="rect">
            <a:avLst/>
          </a:prstGeom>
          <a:noFill/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306000" y="333000"/>
            <a:ext cx="8532000" cy="6192000"/>
          </a:xfrm>
          <a:prstGeom prst="rect">
            <a:avLst/>
          </a:prstGeom>
          <a:noFill/>
          <a:ln w="762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http://img-fotki.yandex.ru/get/6000/155764624.3/0_798e3_7e4b98e5_XL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760" y="5061944"/>
            <a:ext cx="1894947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33252" y="3429000"/>
            <a:ext cx="4386189" cy="1728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3600" i="1" dirty="0" smtClean="0">
                <a:solidFill>
                  <a:srgbClr val="7030A0"/>
                </a:solidFill>
                <a:cs typeface="Arial" charset="0"/>
              </a:rPr>
              <a:t>.</a:t>
            </a:r>
            <a:endParaRPr lang="ru-RU" sz="3600" i="1" dirty="0">
              <a:solidFill>
                <a:srgbClr val="7030A0"/>
              </a:solidFill>
              <a:cs typeface="Arial" charset="0"/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395536" y="1844824"/>
            <a:ext cx="8280920" cy="101566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ru-RU" sz="6000" b="1" i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+mn-lt"/>
                <a:cs typeface="Arial" charset="0"/>
              </a:rPr>
              <a:t>Будь природе другом!</a:t>
            </a:r>
            <a:endParaRPr lang="ru-RU" sz="6000" b="1" i="1" dirty="0">
              <a:ln w="19050">
                <a:solidFill>
                  <a:prstClr val="white"/>
                </a:solidFill>
                <a:prstDash val="solid"/>
              </a:ln>
              <a:solidFill>
                <a:srgbClr val="0070C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+mn-lt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442" y="2860487"/>
            <a:ext cx="3829022" cy="3592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725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08912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639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80920" cy="5940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230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280920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740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Задумайтесь!!!</a:t>
            </a:r>
            <a:endParaRPr lang="ru-RU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35292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652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32" y="2060848"/>
            <a:ext cx="8064896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32942"/>
            <a:ext cx="8280920" cy="1915938"/>
          </a:xfrm>
        </p:spPr>
        <p:txBody>
          <a:bodyPr/>
          <a:lstStyle/>
          <a:p>
            <a:r>
              <a:rPr lang="ru-RU" sz="3200" cap="none" dirty="0" smtClean="0">
                <a:solidFill>
                  <a:srgbClr val="350EC2"/>
                </a:solidFill>
              </a:rPr>
              <a:t>Земля не спит</a:t>
            </a:r>
            <a:r>
              <a:rPr lang="ru-RU" sz="3200" dirty="0" smtClean="0">
                <a:solidFill>
                  <a:srgbClr val="350EC2"/>
                </a:solidFill>
              </a:rPr>
              <a:t>! </a:t>
            </a:r>
            <a:r>
              <a:rPr lang="ru-RU" sz="3200" cap="none" dirty="0" smtClean="0">
                <a:solidFill>
                  <a:srgbClr val="350EC2"/>
                </a:solidFill>
              </a:rPr>
              <a:t>Она жива! И многих вещей нам простить не может.             </a:t>
            </a: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                             </a:t>
            </a:r>
            <a:r>
              <a:rPr lang="ru-RU" dirty="0" smtClean="0">
                <a:solidFill>
                  <a:srgbClr val="FF0000"/>
                </a:solidFill>
              </a:rPr>
              <a:t>Поэтому…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63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383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988840"/>
            <a:ext cx="8064896" cy="566738"/>
          </a:xfrm>
        </p:spPr>
        <p:txBody>
          <a:bodyPr anchor="ctr"/>
          <a:lstStyle/>
          <a:p>
            <a:pPr algn="ctr"/>
            <a:r>
              <a:rPr lang="ru-RU" sz="4000" i="1" dirty="0" smtClean="0">
                <a:solidFill>
                  <a:srgbClr val="FF0000"/>
                </a:solidFill>
              </a:rPr>
              <a:t>Будь природе другом!</a:t>
            </a:r>
            <a:endParaRPr lang="ru-RU" sz="4000" i="1" dirty="0">
              <a:solidFill>
                <a:srgbClr val="FF0000"/>
              </a:solidFill>
            </a:endParaRPr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>
          <a:xfrm>
            <a:off x="9828584" y="620688"/>
            <a:ext cx="5486400" cy="4114800"/>
          </a:xfrm>
        </p:spPr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67544" y="2996952"/>
            <a:ext cx="4392488" cy="2664296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350E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Посади дерево. </a:t>
            </a:r>
          </a:p>
          <a:p>
            <a:r>
              <a:rPr lang="ru-RU" sz="3600" b="1" i="1" dirty="0" smtClean="0">
                <a:solidFill>
                  <a:srgbClr val="350E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Собери мусор. </a:t>
            </a:r>
          </a:p>
          <a:p>
            <a:r>
              <a:rPr lang="ru-RU" sz="3600" b="1" i="1" dirty="0" smtClean="0">
                <a:solidFill>
                  <a:srgbClr val="350E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Укрась землю </a:t>
            </a:r>
          </a:p>
          <a:p>
            <a:r>
              <a:rPr lang="ru-RU" sz="3600" b="1" i="1" dirty="0">
                <a:solidFill>
                  <a:srgbClr val="350E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i="1" dirty="0" smtClean="0">
                <a:solidFill>
                  <a:srgbClr val="350E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цветами.</a:t>
            </a:r>
            <a:endParaRPr lang="ru-RU" sz="3600" b="1" i="1" dirty="0">
              <a:solidFill>
                <a:srgbClr val="350EC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47"/>
          <a:stretch/>
        </p:blipFill>
        <p:spPr bwMode="auto">
          <a:xfrm>
            <a:off x="4565761" y="3068960"/>
            <a:ext cx="4185270" cy="2788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669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404664"/>
            <a:ext cx="6696744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Любите землю!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И  она ответит вам тем же.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835292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277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03466" y="3717032"/>
            <a:ext cx="4572000" cy="2376264"/>
          </a:xfrm>
        </p:spPr>
        <p:txBody>
          <a:bodyPr/>
          <a:lstStyle/>
          <a:p>
            <a:pPr lvl="0" algn="l" fontAlgn="base">
              <a:spcAft>
                <a:spcPct val="0"/>
              </a:spcAft>
            </a:pPr>
            <a:r>
              <a:rPr lang="ru-RU" altLang="ru-RU" sz="2400" b="1" i="1" dirty="0">
                <a:solidFill>
                  <a:srgbClr val="350EC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altLang="ru-RU" sz="2400" b="1" i="1" dirty="0">
                <a:solidFill>
                  <a:srgbClr val="350EC2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altLang="ru-RU" sz="2400" b="1" i="1" dirty="0" smtClean="0">
                <a:solidFill>
                  <a:srgbClr val="350EC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</a:t>
            </a:r>
            <a:r>
              <a:rPr lang="ru-RU" altLang="ru-RU" sz="2400" b="1" i="1" dirty="0">
                <a:solidFill>
                  <a:srgbClr val="350EC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облаках кружится </a:t>
            </a:r>
            <a:r>
              <a:rPr lang="ru-RU" altLang="ru-RU" sz="2400" b="1" i="1" dirty="0" smtClean="0">
                <a:solidFill>
                  <a:srgbClr val="350EC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птицей</a:t>
            </a:r>
            <a:r>
              <a:rPr lang="ru-RU" altLang="ru-RU" sz="2400" b="1" i="1" dirty="0">
                <a:solidFill>
                  <a:srgbClr val="350EC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br>
              <a:rPr lang="ru-RU" altLang="ru-RU" sz="2400" b="1" i="1" dirty="0">
                <a:solidFill>
                  <a:srgbClr val="350EC2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altLang="ru-RU" sz="2400" b="1" i="1" dirty="0">
                <a:solidFill>
                  <a:srgbClr val="350EC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шустрой бегает куницей.</a:t>
            </a:r>
            <a:br>
              <a:rPr lang="ru-RU" altLang="ru-RU" sz="2400" b="1" i="1" dirty="0">
                <a:solidFill>
                  <a:srgbClr val="350EC2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altLang="ru-RU" sz="2400" b="1" i="1" dirty="0">
                <a:solidFill>
                  <a:srgbClr val="350EC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Жизнь повсюду, жизнь </a:t>
            </a:r>
            <a:r>
              <a:rPr lang="ru-RU" altLang="ru-RU" sz="2400" b="1" i="1" dirty="0" smtClean="0">
                <a:solidFill>
                  <a:srgbClr val="350EC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вокруг</a:t>
            </a:r>
            <a:r>
              <a:rPr lang="ru-RU" altLang="ru-RU" sz="2400" b="1" i="1" dirty="0">
                <a:solidFill>
                  <a:srgbClr val="350EC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br>
              <a:rPr lang="ru-RU" altLang="ru-RU" sz="2400" b="1" i="1" dirty="0">
                <a:solidFill>
                  <a:srgbClr val="350EC2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altLang="ru-RU" sz="2400" b="1" i="1" dirty="0">
                <a:solidFill>
                  <a:srgbClr val="350EC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Человек природе – друг!</a:t>
            </a:r>
            <a:br>
              <a:rPr lang="ru-RU" altLang="ru-RU" sz="2400" b="1" i="1" dirty="0">
                <a:solidFill>
                  <a:srgbClr val="350EC2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39552" y="476673"/>
            <a:ext cx="4474840" cy="2376264"/>
          </a:xfrm>
        </p:spPr>
        <p:txBody>
          <a:bodyPr/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400" b="1" i="1" dirty="0" smtClean="0">
              <a:solidFill>
                <a:srgbClr val="350EC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 i="1" dirty="0" smtClean="0">
                <a:solidFill>
                  <a:srgbClr val="350EC2"/>
                </a:solidFill>
                <a:latin typeface="Times New Roman" pitchFamily="18" charset="0"/>
                <a:cs typeface="Times New Roman" pitchFamily="18" charset="0"/>
              </a:rPr>
              <a:t>Жить </a:t>
            </a:r>
            <a:r>
              <a:rPr lang="ru-RU" altLang="ru-RU" sz="2400" b="1" i="1" dirty="0">
                <a:solidFill>
                  <a:srgbClr val="350EC2"/>
                </a:solidFill>
                <a:latin typeface="Times New Roman" pitchFamily="18" charset="0"/>
                <a:cs typeface="Times New Roman" pitchFamily="18" charset="0"/>
              </a:rPr>
              <a:t>в зеленом мире этом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 i="1" dirty="0">
                <a:solidFill>
                  <a:srgbClr val="350EC2"/>
                </a:solidFill>
                <a:latin typeface="Times New Roman" pitchFamily="18" charset="0"/>
                <a:cs typeface="Times New Roman" pitchFamily="18" charset="0"/>
              </a:rPr>
              <a:t> хорошо зимой и летом.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 i="1" dirty="0">
                <a:solidFill>
                  <a:srgbClr val="350EC2"/>
                </a:solidFill>
                <a:latin typeface="Times New Roman" pitchFamily="18" charset="0"/>
                <a:cs typeface="Times New Roman" pitchFamily="18" charset="0"/>
              </a:rPr>
              <a:t> Жизнь летает мотыльком,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 i="1" dirty="0">
                <a:solidFill>
                  <a:srgbClr val="350EC2"/>
                </a:solidFill>
                <a:latin typeface="Times New Roman" pitchFamily="18" charset="0"/>
                <a:cs typeface="Times New Roman" pitchFamily="18" charset="0"/>
              </a:rPr>
              <a:t> пестрым бегает зверьком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 i="1" dirty="0">
                <a:solidFill>
                  <a:srgbClr val="350EC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76672"/>
            <a:ext cx="3888432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68960"/>
            <a:ext cx="4032448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33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628800"/>
            <a:ext cx="8208912" cy="4896544"/>
          </a:xfrm>
        </p:spPr>
        <p:txBody>
          <a:bodyPr/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1900" i="1" cap="none" dirty="0" smtClean="0">
                <a:solidFill>
                  <a:srgbClr val="7030A0"/>
                </a:solidFill>
                <a:latin typeface="Century Gothic" panose="020B0502020202020204"/>
                <a:cs typeface="Cordia New" panose="020B0304020202020204" pitchFamily="34" charset="-34"/>
              </a:rPr>
              <a:t>В ходе развития технического прогресса человечество приобрело множество полезных вещей</a:t>
            </a:r>
            <a:r>
              <a:rPr lang="ru-RU" sz="1900" i="1" dirty="0" smtClean="0">
                <a:solidFill>
                  <a:srgbClr val="7030A0"/>
                </a:solidFill>
                <a:latin typeface="Century Gothic" panose="020B0502020202020204"/>
                <a:cs typeface="Cordia New" panose="020B0304020202020204" pitchFamily="34" charset="-34"/>
              </a:rPr>
              <a:t>. </a:t>
            </a:r>
            <a:r>
              <a:rPr lang="ru-RU" sz="1900" i="1" cap="none" dirty="0" smtClean="0">
                <a:solidFill>
                  <a:srgbClr val="7030A0"/>
                </a:solidFill>
                <a:latin typeface="Century Gothic" panose="020B0502020202020204"/>
                <a:cs typeface="Cordia New" panose="020B0304020202020204" pitchFamily="34" charset="-34"/>
              </a:rPr>
              <a:t>Эти вещи существенно облегчили повседневную жизнедеятельность. Но взамен мы получили и продолжаем получать негативные последствия использования этих самых достижений. Ситуацию нужно срочно менять. Учёные определили круг наиболее важных проблем, которые необходимо решать в первую очередь.</a:t>
            </a:r>
            <a:br>
              <a:rPr lang="ru-RU" sz="1900" i="1" cap="none" dirty="0" smtClean="0">
                <a:solidFill>
                  <a:srgbClr val="7030A0"/>
                </a:solidFill>
                <a:latin typeface="Century Gothic" panose="020B0502020202020204"/>
                <a:cs typeface="Cordia New" panose="020B0304020202020204" pitchFamily="34" charset="-34"/>
              </a:rPr>
            </a:br>
            <a:r>
              <a:rPr lang="ru-RU" sz="1900" b="0" i="1" cap="none" dirty="0" smtClean="0">
                <a:solidFill>
                  <a:srgbClr val="7030A0"/>
                </a:solidFill>
                <a:latin typeface="Century Gothic" panose="020B0502020202020204"/>
                <a:cs typeface="Cordia New" panose="020B0304020202020204" pitchFamily="34" charset="-34"/>
              </a:rPr>
              <a:t>                             </a:t>
            </a:r>
            <a:r>
              <a:rPr lang="ru-RU" altLang="ru-RU" sz="3200" i="1" kern="0" cap="none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altLang="ru-RU" sz="3200" i="1" kern="0" cap="none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Экология - это мы. Заботясь о </a:t>
            </a:r>
            <a:r>
              <a:rPr lang="ru-RU" altLang="ru-RU" sz="3200" i="1" kern="0" cap="none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br>
              <a:rPr lang="ru-RU" altLang="ru-RU" sz="3200" i="1" kern="0" cap="none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altLang="ru-RU" sz="3200" i="1" kern="0" cap="none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altLang="ru-RU" sz="3200" i="1" kern="0" cap="none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            чистоте </a:t>
            </a:r>
            <a:r>
              <a:rPr lang="ru-RU" altLang="ru-RU" sz="3200" i="1" kern="0" cap="none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окружающей среды, </a:t>
            </a:r>
            <a:r>
              <a:rPr lang="ru-RU" altLang="ru-RU" sz="3200" i="1" kern="0" cap="none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altLang="ru-RU" sz="3200" i="1" kern="0" cap="none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altLang="ru-RU" sz="3200" i="1" kern="0" cap="none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altLang="ru-RU" sz="3200" i="1" kern="0" cap="none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               мы </a:t>
            </a:r>
            <a:r>
              <a:rPr lang="ru-RU" altLang="ru-RU" sz="3200" i="1" kern="0" cap="none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заботимся о здоровье </a:t>
            </a:r>
            <a:r>
              <a:rPr lang="ru-RU" altLang="ru-RU" sz="3200" i="1" kern="0" cap="none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altLang="ru-RU" sz="3200" i="1" kern="0" cap="none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altLang="ru-RU" sz="3200" i="1" kern="0" cap="none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altLang="ru-RU" sz="3200" i="1" kern="0" cap="none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               человека</a:t>
            </a:r>
            <a:r>
              <a:rPr lang="ru-RU" altLang="ru-RU" sz="3200" i="1" kern="0" cap="none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всего живого на </a:t>
            </a:r>
            <a:r>
              <a:rPr lang="ru-RU" altLang="ru-RU" sz="3200" i="1" kern="0" cap="none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altLang="ru-RU" sz="3200" i="1" kern="0" cap="none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altLang="ru-RU" sz="3200" i="1" kern="0" cap="none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altLang="ru-RU" sz="3200" i="1" kern="0" cap="none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                нашей планете</a:t>
            </a:r>
            <a:r>
              <a:rPr lang="ru-RU" altLang="ru-RU" sz="3200" i="1" kern="0" cap="none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». </a:t>
            </a:r>
            <a:br>
              <a:rPr lang="ru-RU" altLang="ru-RU" sz="3200" i="1" kern="0" cap="none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i="1" cap="none" dirty="0">
              <a:solidFill>
                <a:srgbClr val="FF0000"/>
              </a:solidFill>
              <a:cs typeface="Cordia New" panose="020B0304020202020204" pitchFamily="34" charset="-34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620689"/>
            <a:ext cx="7772400" cy="792088"/>
          </a:xfrm>
        </p:spPr>
        <p:txBody>
          <a:bodyPr anchor="t"/>
          <a:lstStyle/>
          <a:p>
            <a:r>
              <a:rPr lang="ru-RU" altLang="ru-RU" sz="4400" b="1" kern="0" dirty="0" smtClean="0">
                <a:solidFill>
                  <a:srgbClr val="FF0000"/>
                </a:solidFill>
                <a:latin typeface="Arial"/>
                <a:ea typeface="+mj-ea"/>
                <a:cs typeface="+mj-cs"/>
              </a:rPr>
              <a:t>Экологические </a:t>
            </a:r>
            <a:r>
              <a:rPr lang="ru-RU" altLang="ru-RU" sz="4400" b="1" kern="0" dirty="0">
                <a:solidFill>
                  <a:srgbClr val="FF0000"/>
                </a:solidFill>
                <a:latin typeface="Arial"/>
                <a:ea typeface="+mj-ea"/>
                <a:cs typeface="+mj-cs"/>
              </a:rPr>
              <a:t>проблемы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00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72400" cy="938535"/>
          </a:xfrm>
        </p:spPr>
        <p:txBody>
          <a:bodyPr/>
          <a:lstStyle/>
          <a:p>
            <a:r>
              <a:rPr lang="ru-RU" altLang="ru-RU" b="1" kern="0" dirty="0">
                <a:solidFill>
                  <a:srgbClr val="008000"/>
                </a:solidFill>
                <a:latin typeface="Arial"/>
              </a:rPr>
              <a:t>Экологические проблемы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2708920"/>
            <a:ext cx="6696744" cy="3672408"/>
          </a:xfrm>
        </p:spPr>
        <p:txBody>
          <a:bodyPr/>
          <a:lstStyle/>
          <a:p>
            <a:pPr marL="742950" lvl="0" indent="-742950" algn="l" fontAlgn="base">
              <a:spcAft>
                <a:spcPct val="0"/>
              </a:spcAft>
              <a:buFontTx/>
              <a:buAutoNum type="arabicPeriod"/>
            </a:pPr>
            <a:r>
              <a:rPr lang="ru-RU" altLang="ru-RU" b="1" kern="0" dirty="0">
                <a:solidFill>
                  <a:srgbClr val="0070C0"/>
                </a:solidFill>
                <a:latin typeface="Arial"/>
              </a:rPr>
              <a:t>Загрязнение окружающей среды мусором</a:t>
            </a:r>
          </a:p>
          <a:p>
            <a:pPr marL="742950" lvl="0" indent="-742950" algn="l" fontAlgn="base">
              <a:spcAft>
                <a:spcPct val="0"/>
              </a:spcAft>
              <a:buFontTx/>
              <a:buAutoNum type="arabicPeriod"/>
            </a:pPr>
            <a:r>
              <a:rPr lang="ru-RU" altLang="ru-RU" b="1" kern="0" dirty="0">
                <a:solidFill>
                  <a:srgbClr val="0070C0"/>
                </a:solidFill>
                <a:latin typeface="Arial"/>
              </a:rPr>
              <a:t>Загрязнение вод Мирового океана</a:t>
            </a:r>
          </a:p>
          <a:p>
            <a:pPr marL="742950" lvl="0" indent="-742950" algn="l" fontAlgn="base">
              <a:spcAft>
                <a:spcPct val="0"/>
              </a:spcAft>
              <a:buFontTx/>
              <a:buAutoNum type="arabicPeriod"/>
            </a:pPr>
            <a:r>
              <a:rPr lang="ru-RU" altLang="ru-RU" b="1" kern="0" dirty="0">
                <a:solidFill>
                  <a:srgbClr val="0070C0"/>
                </a:solidFill>
                <a:latin typeface="Arial"/>
              </a:rPr>
              <a:t>Загрязнение </a:t>
            </a:r>
            <a:r>
              <a:rPr lang="ru-RU" altLang="ru-RU" b="1" kern="0" dirty="0" smtClean="0">
                <a:solidFill>
                  <a:srgbClr val="0070C0"/>
                </a:solidFill>
                <a:latin typeface="Arial"/>
              </a:rPr>
              <a:t>атмосферы</a:t>
            </a:r>
          </a:p>
          <a:p>
            <a:pPr marL="742950" lvl="0" indent="-742950" algn="l" fontAlgn="base">
              <a:spcAft>
                <a:spcPct val="0"/>
              </a:spcAft>
              <a:buFontTx/>
              <a:buAutoNum type="arabicPeriod"/>
            </a:pPr>
            <a:r>
              <a:rPr lang="ru-RU" altLang="ru-RU" b="1" kern="0" dirty="0" smtClean="0">
                <a:solidFill>
                  <a:srgbClr val="0070C0"/>
                </a:solidFill>
                <a:latin typeface="Arial"/>
              </a:rPr>
              <a:t>Вырубка лесов</a:t>
            </a:r>
            <a:endParaRPr lang="ru-RU" altLang="ru-RU" b="1" kern="0" dirty="0">
              <a:solidFill>
                <a:srgbClr val="0070C0"/>
              </a:solidFill>
              <a:latin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391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987824" y="620688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95536" y="4221088"/>
            <a:ext cx="8075240" cy="2121099"/>
          </a:xfrm>
        </p:spPr>
        <p:txBody>
          <a:bodyPr/>
          <a:lstStyle/>
          <a:p>
            <a:pPr marL="0" lvl="0" indent="0" defTabSz="457200">
              <a:spcBef>
                <a:spcPts val="1000"/>
              </a:spcBef>
              <a:buClr>
                <a:srgbClr val="1E5155">
                  <a:lumMod val="40000"/>
                  <a:lumOff val="60000"/>
                </a:srgbClr>
              </a:buClr>
              <a:buSzPct val="80000"/>
              <a:buNone/>
            </a:pPr>
            <a:r>
              <a:rPr lang="ru-RU" sz="1900" i="1" cap="all" dirty="0" smtClean="0">
                <a:solidFill>
                  <a:srgbClr val="0070C0"/>
                </a:solidFill>
                <a:latin typeface="Calibri" panose="020F0502020204030204" pitchFamily="34" charset="0"/>
                <a:ea typeface="+mj-ea"/>
                <a:cs typeface="+mj-cs"/>
              </a:rPr>
              <a:t>Любое </a:t>
            </a:r>
            <a:r>
              <a:rPr lang="ru-RU" sz="1900" i="1" cap="all" dirty="0">
                <a:solidFill>
                  <a:srgbClr val="0070C0"/>
                </a:solidFill>
                <a:latin typeface="Calibri" panose="020F0502020204030204" pitchFamily="34" charset="0"/>
                <a:ea typeface="+mj-ea"/>
                <a:cs typeface="+mj-cs"/>
              </a:rPr>
              <a:t>производство не обходится без выбросов вредных веществ в </a:t>
            </a:r>
            <a:r>
              <a:rPr lang="ru-RU" sz="1900" i="1" cap="all" dirty="0" smtClean="0">
                <a:solidFill>
                  <a:srgbClr val="0070C0"/>
                </a:solidFill>
                <a:latin typeface="Calibri" panose="020F0502020204030204" pitchFamily="34" charset="0"/>
                <a:ea typeface="+mj-ea"/>
                <a:cs typeface="+mj-cs"/>
              </a:rPr>
              <a:t>атмосферу, </a:t>
            </a:r>
            <a:r>
              <a:rPr lang="ru-RU" sz="1900" i="1" cap="all" dirty="0">
                <a:solidFill>
                  <a:srgbClr val="0070C0"/>
                </a:solidFill>
                <a:latin typeface="Calibri" panose="020F0502020204030204" pitchFamily="34" charset="0"/>
                <a:ea typeface="+mj-ea"/>
                <a:cs typeface="+mj-cs"/>
              </a:rPr>
              <a:t>сбросов загрязнителей со сточными водами, захоронения твердых бытовых отходов в земле.  Естественно все это негативно сказывается на экологической обстановке, не только в регионе, где находится эпицентр загрязнения, но и на всей планете.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76672"/>
            <a:ext cx="6192688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599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solidFill>
                  <a:srgbClr val="007635"/>
                </a:solidFill>
              </a:rPr>
              <a:t>Загрязнение воздуха</a:t>
            </a:r>
            <a:endParaRPr lang="ru-RU" b="1" dirty="0">
              <a:solidFill>
                <a:srgbClr val="007635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4008" y="980728"/>
            <a:ext cx="4041775" cy="3744416"/>
          </a:xfrm>
        </p:spPr>
        <p:txBody>
          <a:bodyPr/>
          <a:lstStyle/>
          <a:p>
            <a:pPr marL="0" lv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ru-RU" sz="2200" dirty="0">
                <a:solidFill>
                  <a:prstClr val="white">
                    <a:tint val="75000"/>
                  </a:prstClr>
                </a:solidFill>
              </a:rPr>
              <a:t>В </a:t>
            </a:r>
            <a:r>
              <a:rPr lang="ru-RU" sz="1600" dirty="0" err="1" smtClean="0">
                <a:solidFill>
                  <a:srgbClr val="0070C0"/>
                </a:solidFill>
              </a:rPr>
              <a:t>В</a:t>
            </a:r>
            <a:r>
              <a:rPr lang="ru-RU" sz="1600" dirty="0" smtClean="0">
                <a:solidFill>
                  <a:prstClr val="white">
                    <a:tint val="75000"/>
                  </a:prstClr>
                </a:solidFill>
              </a:rPr>
              <a:t> </a:t>
            </a:r>
            <a:r>
              <a:rPr lang="ru-RU" sz="1600" dirty="0" smtClean="0">
                <a:solidFill>
                  <a:srgbClr val="0070C0"/>
                </a:solidFill>
              </a:rPr>
              <a:t>результате </a:t>
            </a:r>
            <a:r>
              <a:rPr lang="ru-RU" sz="1600" dirty="0">
                <a:solidFill>
                  <a:srgbClr val="0070C0"/>
                </a:solidFill>
              </a:rPr>
              <a:t>хозяйственной деятельности человека ежегодно в атмосферу </a:t>
            </a:r>
            <a:r>
              <a:rPr lang="ru-RU" sz="1600" dirty="0" smtClean="0">
                <a:solidFill>
                  <a:srgbClr val="0070C0"/>
                </a:solidFill>
              </a:rPr>
              <a:t>поступает огромное количество загрязняющих веществ. Например, </a:t>
            </a:r>
            <a:r>
              <a:rPr lang="ru-RU" sz="1600" dirty="0">
                <a:solidFill>
                  <a:srgbClr val="0070C0"/>
                </a:solidFill>
              </a:rPr>
              <a:t>в 1990 году на нашей планете в атмосферу было выброшено 400 млн. тонн соединений серы, азота, углерода и твердых частиц. Ведущие загрязнители атмосферы предприятия металлургического комплекса и энергетики, а также нефтехимические заводы (около 70% загрязнения атмосферы), на втором месте находится автотранспорт</a:t>
            </a:r>
            <a:endParaRPr lang="ru-RU" sz="1600" dirty="0">
              <a:solidFill>
                <a:srgbClr val="0070C0"/>
              </a:solidFill>
              <a:effectLst>
                <a:outerShdw blurRad="50800" dist="38100" dir="2700000" algn="tl" rotWithShape="0">
                  <a:srgbClr val="000000">
                    <a:alpha val="48000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44825"/>
            <a:ext cx="4040188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653136"/>
            <a:ext cx="3960440" cy="1847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43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404664"/>
            <a:ext cx="4176464" cy="136207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635"/>
                </a:solidFill>
                <a:latin typeface="Cambria" panose="02040503050406030204" pitchFamily="18" charset="0"/>
              </a:rPr>
              <a:t>Загрязнение воды</a:t>
            </a:r>
            <a:endParaRPr lang="ru-RU" dirty="0">
              <a:solidFill>
                <a:srgbClr val="007635"/>
              </a:solidFill>
              <a:latin typeface="Cambria" panose="02040503050406030204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67544" y="1844824"/>
            <a:ext cx="8280920" cy="4608512"/>
          </a:xfrm>
        </p:spPr>
        <p:txBody>
          <a:bodyPr anchor="t"/>
          <a:lstStyle/>
          <a:p>
            <a:r>
              <a:rPr lang="ru-RU" sz="1700" dirty="0">
                <a:solidFill>
                  <a:srgbClr val="7030A0"/>
                </a:solidFill>
              </a:rPr>
              <a:t>Под загрязнением водных </a:t>
            </a:r>
            <a:r>
              <a:rPr lang="ru-RU" sz="1700" dirty="0" smtClean="0">
                <a:solidFill>
                  <a:srgbClr val="7030A0"/>
                </a:solidFill>
              </a:rPr>
              <a:t>ресурсов</a:t>
            </a:r>
          </a:p>
          <a:p>
            <a:r>
              <a:rPr lang="ru-RU" sz="1700" dirty="0" smtClean="0">
                <a:solidFill>
                  <a:srgbClr val="7030A0"/>
                </a:solidFill>
              </a:rPr>
              <a:t> </a:t>
            </a:r>
            <a:r>
              <a:rPr lang="ru-RU" sz="1700" dirty="0">
                <a:solidFill>
                  <a:srgbClr val="7030A0"/>
                </a:solidFill>
              </a:rPr>
              <a:t>понимают любые изменения физических, </a:t>
            </a:r>
            <a:endParaRPr lang="ru-RU" sz="1700" dirty="0" smtClean="0">
              <a:solidFill>
                <a:srgbClr val="7030A0"/>
              </a:solidFill>
            </a:endParaRPr>
          </a:p>
          <a:p>
            <a:r>
              <a:rPr lang="ru-RU" sz="1700" dirty="0" smtClean="0">
                <a:solidFill>
                  <a:srgbClr val="7030A0"/>
                </a:solidFill>
              </a:rPr>
              <a:t>химических </a:t>
            </a:r>
            <a:r>
              <a:rPr lang="ru-RU" sz="1700" dirty="0">
                <a:solidFill>
                  <a:srgbClr val="7030A0"/>
                </a:solidFill>
              </a:rPr>
              <a:t>и биологических свойств </a:t>
            </a:r>
            <a:r>
              <a:rPr lang="ru-RU" sz="1700" dirty="0" smtClean="0">
                <a:solidFill>
                  <a:srgbClr val="7030A0"/>
                </a:solidFill>
              </a:rPr>
              <a:t>воды</a:t>
            </a:r>
          </a:p>
          <a:p>
            <a:r>
              <a:rPr lang="ru-RU" sz="1700" dirty="0" smtClean="0">
                <a:solidFill>
                  <a:srgbClr val="7030A0"/>
                </a:solidFill>
              </a:rPr>
              <a:t> </a:t>
            </a:r>
            <a:r>
              <a:rPr lang="ru-RU" sz="1700" dirty="0">
                <a:solidFill>
                  <a:srgbClr val="7030A0"/>
                </a:solidFill>
              </a:rPr>
              <a:t>в водоемах в связи со сбрасыванием в них </a:t>
            </a:r>
            <a:endParaRPr lang="ru-RU" sz="1700" dirty="0" smtClean="0">
              <a:solidFill>
                <a:srgbClr val="7030A0"/>
              </a:solidFill>
            </a:endParaRPr>
          </a:p>
          <a:p>
            <a:r>
              <a:rPr lang="ru-RU" sz="1700" dirty="0" smtClean="0">
                <a:solidFill>
                  <a:srgbClr val="7030A0"/>
                </a:solidFill>
              </a:rPr>
              <a:t>жидких</a:t>
            </a:r>
            <a:r>
              <a:rPr lang="ru-RU" sz="1700" dirty="0">
                <a:solidFill>
                  <a:srgbClr val="7030A0"/>
                </a:solidFill>
              </a:rPr>
              <a:t>, твердых и газообразных </a:t>
            </a:r>
            <a:r>
              <a:rPr lang="ru-RU" sz="1700" dirty="0" smtClean="0">
                <a:solidFill>
                  <a:srgbClr val="7030A0"/>
                </a:solidFill>
              </a:rPr>
              <a:t>веществ.</a:t>
            </a:r>
          </a:p>
          <a:p>
            <a:r>
              <a:rPr lang="ru-RU" sz="1700" dirty="0" smtClean="0">
                <a:solidFill>
                  <a:srgbClr val="7030A0"/>
                </a:solidFill>
              </a:rPr>
              <a:t>                                                                                       Основными </a:t>
            </a:r>
            <a:r>
              <a:rPr lang="ru-RU" sz="1700" dirty="0">
                <a:solidFill>
                  <a:srgbClr val="7030A0"/>
                </a:solidFill>
              </a:rPr>
              <a:t>источниками загрязнения и </a:t>
            </a:r>
            <a:endParaRPr lang="ru-RU" sz="1700" dirty="0" smtClean="0">
              <a:solidFill>
                <a:srgbClr val="7030A0"/>
              </a:solidFill>
            </a:endParaRPr>
          </a:p>
          <a:p>
            <a:r>
              <a:rPr lang="ru-RU" sz="1700" dirty="0">
                <a:solidFill>
                  <a:srgbClr val="7030A0"/>
                </a:solidFill>
              </a:rPr>
              <a:t> </a:t>
            </a:r>
            <a:r>
              <a:rPr lang="ru-RU" sz="1700" dirty="0" smtClean="0">
                <a:solidFill>
                  <a:srgbClr val="7030A0"/>
                </a:solidFill>
              </a:rPr>
              <a:t>                                                                                      засорения </a:t>
            </a:r>
            <a:r>
              <a:rPr lang="ru-RU" sz="1700" dirty="0">
                <a:solidFill>
                  <a:srgbClr val="7030A0"/>
                </a:solidFill>
              </a:rPr>
              <a:t>водоемов является: </a:t>
            </a:r>
            <a:endParaRPr lang="ru-RU" sz="1700" dirty="0" smtClean="0">
              <a:solidFill>
                <a:srgbClr val="7030A0"/>
              </a:solidFill>
            </a:endParaRPr>
          </a:p>
          <a:p>
            <a:r>
              <a:rPr lang="ru-RU" sz="1700" dirty="0">
                <a:solidFill>
                  <a:srgbClr val="7030A0"/>
                </a:solidFill>
              </a:rPr>
              <a:t> </a:t>
            </a:r>
            <a:r>
              <a:rPr lang="ru-RU" sz="1700" dirty="0" smtClean="0">
                <a:solidFill>
                  <a:srgbClr val="7030A0"/>
                </a:solidFill>
              </a:rPr>
              <a:t>                                                                                      недостаточно </a:t>
            </a:r>
            <a:r>
              <a:rPr lang="ru-RU" sz="1700" dirty="0">
                <a:solidFill>
                  <a:srgbClr val="7030A0"/>
                </a:solidFill>
              </a:rPr>
              <a:t>очищенные сточные воды </a:t>
            </a:r>
            <a:endParaRPr lang="ru-RU" sz="1700" dirty="0" smtClean="0">
              <a:solidFill>
                <a:srgbClr val="7030A0"/>
              </a:solidFill>
            </a:endParaRPr>
          </a:p>
          <a:p>
            <a:r>
              <a:rPr lang="ru-RU" sz="1700" dirty="0">
                <a:solidFill>
                  <a:srgbClr val="7030A0"/>
                </a:solidFill>
              </a:rPr>
              <a:t> </a:t>
            </a:r>
            <a:r>
              <a:rPr lang="ru-RU" sz="1700" dirty="0" smtClean="0">
                <a:solidFill>
                  <a:srgbClr val="7030A0"/>
                </a:solidFill>
              </a:rPr>
              <a:t>                                                                                      промышленных </a:t>
            </a:r>
            <a:r>
              <a:rPr lang="ru-RU" sz="1700" dirty="0">
                <a:solidFill>
                  <a:srgbClr val="7030A0"/>
                </a:solidFill>
              </a:rPr>
              <a:t>и коммунальных </a:t>
            </a:r>
            <a:endParaRPr lang="ru-RU" sz="1700" dirty="0" smtClean="0">
              <a:solidFill>
                <a:srgbClr val="7030A0"/>
              </a:solidFill>
            </a:endParaRPr>
          </a:p>
          <a:p>
            <a:r>
              <a:rPr lang="ru-RU" sz="1700" dirty="0">
                <a:solidFill>
                  <a:srgbClr val="7030A0"/>
                </a:solidFill>
              </a:rPr>
              <a:t> </a:t>
            </a:r>
            <a:r>
              <a:rPr lang="ru-RU" sz="1700" dirty="0" smtClean="0">
                <a:solidFill>
                  <a:srgbClr val="7030A0"/>
                </a:solidFill>
              </a:rPr>
              <a:t>                                                                                      предприятий</a:t>
            </a:r>
            <a:r>
              <a:rPr lang="ru-RU" sz="1700" dirty="0">
                <a:solidFill>
                  <a:srgbClr val="7030A0"/>
                </a:solidFill>
              </a:rPr>
              <a:t>, крупных </a:t>
            </a:r>
            <a:endParaRPr lang="ru-RU" sz="1700" dirty="0" smtClean="0">
              <a:solidFill>
                <a:srgbClr val="7030A0"/>
              </a:solidFill>
            </a:endParaRPr>
          </a:p>
          <a:p>
            <a:r>
              <a:rPr lang="ru-RU" sz="1700" dirty="0">
                <a:solidFill>
                  <a:srgbClr val="7030A0"/>
                </a:solidFill>
              </a:rPr>
              <a:t> </a:t>
            </a:r>
            <a:r>
              <a:rPr lang="ru-RU" sz="1700" dirty="0" smtClean="0">
                <a:solidFill>
                  <a:srgbClr val="7030A0"/>
                </a:solidFill>
              </a:rPr>
              <a:t>                                                                                      животноводческих </a:t>
            </a:r>
            <a:r>
              <a:rPr lang="ru-RU" sz="1700" dirty="0">
                <a:solidFill>
                  <a:srgbClr val="7030A0"/>
                </a:solidFill>
              </a:rPr>
              <a:t>комплексов, отходы </a:t>
            </a:r>
            <a:endParaRPr lang="ru-RU" sz="1700" dirty="0" smtClean="0">
              <a:solidFill>
                <a:srgbClr val="7030A0"/>
              </a:solidFill>
            </a:endParaRPr>
          </a:p>
          <a:p>
            <a:r>
              <a:rPr lang="ru-RU" sz="1700" dirty="0">
                <a:solidFill>
                  <a:srgbClr val="7030A0"/>
                </a:solidFill>
              </a:rPr>
              <a:t> </a:t>
            </a:r>
            <a:r>
              <a:rPr lang="ru-RU" sz="1700" dirty="0" smtClean="0">
                <a:solidFill>
                  <a:srgbClr val="7030A0"/>
                </a:solidFill>
              </a:rPr>
              <a:t>                                                                                      производства. </a:t>
            </a:r>
            <a:r>
              <a:rPr lang="ru-RU" sz="1700" dirty="0">
                <a:solidFill>
                  <a:srgbClr val="7030A0"/>
                </a:solidFill>
              </a:rPr>
              <a:t>Загрязняющие вещества, </a:t>
            </a:r>
            <a:r>
              <a:rPr lang="ru-RU" sz="1700" dirty="0" smtClean="0">
                <a:solidFill>
                  <a:srgbClr val="7030A0"/>
                </a:solidFill>
              </a:rPr>
              <a:t>                              </a:t>
            </a:r>
          </a:p>
          <a:p>
            <a:r>
              <a:rPr lang="ru-RU" sz="1700" dirty="0">
                <a:solidFill>
                  <a:srgbClr val="7030A0"/>
                </a:solidFill>
              </a:rPr>
              <a:t> </a:t>
            </a:r>
            <a:r>
              <a:rPr lang="ru-RU" sz="1700" dirty="0" smtClean="0">
                <a:solidFill>
                  <a:srgbClr val="7030A0"/>
                </a:solidFill>
              </a:rPr>
              <a:t>                                                                                      попадая </a:t>
            </a:r>
            <a:r>
              <a:rPr lang="ru-RU" sz="1700" dirty="0">
                <a:solidFill>
                  <a:srgbClr val="7030A0"/>
                </a:solidFill>
              </a:rPr>
              <a:t>в природные водоемы, </a:t>
            </a:r>
            <a:endParaRPr lang="ru-RU" sz="1700" dirty="0" smtClean="0">
              <a:solidFill>
                <a:srgbClr val="7030A0"/>
              </a:solidFill>
            </a:endParaRPr>
          </a:p>
          <a:p>
            <a:r>
              <a:rPr lang="ru-RU" sz="1700" dirty="0">
                <a:solidFill>
                  <a:srgbClr val="7030A0"/>
                </a:solidFill>
              </a:rPr>
              <a:t> </a:t>
            </a:r>
            <a:r>
              <a:rPr lang="ru-RU" sz="1700" dirty="0" smtClean="0">
                <a:solidFill>
                  <a:srgbClr val="7030A0"/>
                </a:solidFill>
              </a:rPr>
              <a:t>                                                                                       приводят </a:t>
            </a:r>
            <a:r>
              <a:rPr lang="ru-RU" sz="1700" dirty="0">
                <a:solidFill>
                  <a:srgbClr val="7030A0"/>
                </a:solidFill>
              </a:rPr>
              <a:t>к качественным изменениям </a:t>
            </a:r>
            <a:r>
              <a:rPr lang="ru-RU" sz="1700" dirty="0" smtClean="0">
                <a:solidFill>
                  <a:srgbClr val="7030A0"/>
                </a:solidFill>
              </a:rPr>
              <a:t>                                   </a:t>
            </a:r>
          </a:p>
          <a:p>
            <a:r>
              <a:rPr lang="ru-RU" sz="1700" dirty="0">
                <a:solidFill>
                  <a:srgbClr val="7030A0"/>
                </a:solidFill>
              </a:rPr>
              <a:t> </a:t>
            </a:r>
            <a:r>
              <a:rPr lang="ru-RU" sz="1700" dirty="0" smtClean="0">
                <a:solidFill>
                  <a:srgbClr val="7030A0"/>
                </a:solidFill>
              </a:rPr>
              <a:t>                                                                                        воды.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3573016"/>
            <a:ext cx="4038600" cy="267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6016" y="476672"/>
            <a:ext cx="40386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562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sz="3600" cap="all" dirty="0" smtClean="0">
                <a:ln w="3175" cmpd="sng">
                  <a:noFill/>
                </a:ln>
                <a:solidFill>
                  <a:srgbClr val="0070C0"/>
                </a:solidFill>
                <a:latin typeface="Century Gothic" panose="020B0502020202020204"/>
              </a:rPr>
              <a:t> </a:t>
            </a:r>
            <a:r>
              <a:rPr lang="ru-RU" sz="4000" b="1" cap="all" dirty="0">
                <a:ln w="3175" cmpd="sng">
                  <a:noFill/>
                </a:ln>
                <a:solidFill>
                  <a:srgbClr val="0070C0"/>
                </a:solidFill>
              </a:rPr>
              <a:t>вырубка лесов 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/>
          <a:lstStyle/>
          <a:p>
            <a:r>
              <a:rPr lang="ru-RU" sz="1800" b="1" i="1" dirty="0">
                <a:solidFill>
                  <a:srgbClr val="7030A0"/>
                </a:solidFill>
                <a:latin typeface="Arial Narrow" panose="020B0606020202030204" pitchFamily="34" charset="0"/>
              </a:rPr>
              <a:t>Во всех странах, в каждом уголке мира производится массовая вырубка лесов. Проблемы леса в том, что с уничтожением деревьев погибают еще множество видов растений и животных. Нарушается экологическое равновесие в природе. Ведь лес - это не только деревья. Это слаженная экосистема, основанная на взаимодействии многих представителей флоры и фауны. Кроме деревьев, большое значение в ее существовании имеют кустарники, травянистые растения, лишайники, насекомые, животные и даже микроорганизмы.</a:t>
            </a:r>
            <a:endParaRPr lang="ru-RU" b="1" i="1" dirty="0">
              <a:latin typeface="Arial Narrow" panose="020B060602020203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996952"/>
            <a:ext cx="4464496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429000"/>
            <a:ext cx="3168352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977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352927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465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4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0070C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385</Words>
  <Application>Microsoft Office PowerPoint</Application>
  <PresentationFormat>Экран (4:3)</PresentationFormat>
  <Paragraphs>46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 В облаках кружится птицей,   шустрой бегает куницей.  Жизнь повсюду, жизнь вокруг.   Человек природе – друг! </vt:lpstr>
      <vt:lpstr>В ходе развития технического прогресса человечество приобрело множество полезных вещей. Эти вещи существенно облегчили повседневную жизнедеятельность. Но взамен мы получили и продолжаем получать негативные последствия использования этих самых достижений. Ситуацию нужно срочно менять. Учёные определили круг наиболее важных проблем, которые необходимо решать в первую очередь.                              «Экология - это мы. Заботясь о                         чистоте окружающей среды,                           мы заботимся о здоровье                           человека, всего живого на                            нашей планете».  </vt:lpstr>
      <vt:lpstr>Экологические проблемы</vt:lpstr>
      <vt:lpstr> </vt:lpstr>
      <vt:lpstr>Загрязнение воздуха</vt:lpstr>
      <vt:lpstr>Загрязнение воды</vt:lpstr>
      <vt:lpstr> вырубка лесов </vt:lpstr>
      <vt:lpstr>Презентация PowerPoint</vt:lpstr>
      <vt:lpstr>Презентация PowerPoint</vt:lpstr>
      <vt:lpstr>Презентация PowerPoint</vt:lpstr>
      <vt:lpstr>Презентация PowerPoint</vt:lpstr>
      <vt:lpstr>Задумайтесь!!!</vt:lpstr>
      <vt:lpstr>Земля не спит! Она жива! И многих вещей нам простить не может.                                            Поэтому…</vt:lpstr>
      <vt:lpstr>Презентация PowerPoint</vt:lpstr>
      <vt:lpstr>Будь природе другом!</vt:lpstr>
      <vt:lpstr>Любите землю! И  она ответит вам тем же.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Экологический-2</dc:title>
  <dc:creator>Фокина Лидия Петровна</dc:creator>
  <cp:keywords>Шаблон презентации</cp:keywords>
  <cp:lastModifiedBy>Админ</cp:lastModifiedBy>
  <cp:revision>25</cp:revision>
  <dcterms:created xsi:type="dcterms:W3CDTF">2017-02-23T13:11:39Z</dcterms:created>
  <dcterms:modified xsi:type="dcterms:W3CDTF">2020-04-22T20:04:13Z</dcterms:modified>
</cp:coreProperties>
</file>